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7" r:id="rId4"/>
    <p:sldId id="290" r:id="rId5"/>
    <p:sldId id="292" r:id="rId6"/>
    <p:sldId id="259" r:id="rId7"/>
    <p:sldId id="272" r:id="rId8"/>
    <p:sldId id="273" r:id="rId9"/>
    <p:sldId id="274" r:id="rId10"/>
    <p:sldId id="282" r:id="rId11"/>
    <p:sldId id="275" r:id="rId12"/>
    <p:sldId id="277" r:id="rId13"/>
    <p:sldId id="265" r:id="rId14"/>
    <p:sldId id="276" r:id="rId15"/>
    <p:sldId id="284" r:id="rId16"/>
    <p:sldId id="287" r:id="rId17"/>
    <p:sldId id="261" r:id="rId18"/>
    <p:sldId id="279" r:id="rId19"/>
    <p:sldId id="280" r:id="rId20"/>
    <p:sldId id="264" r:id="rId21"/>
    <p:sldId id="267" r:id="rId22"/>
    <p:sldId id="283" r:id="rId23"/>
    <p:sldId id="260" r:id="rId24"/>
    <p:sldId id="278" r:id="rId25"/>
    <p:sldId id="262" r:id="rId26"/>
    <p:sldId id="263" r:id="rId27"/>
    <p:sldId id="271" r:id="rId28"/>
    <p:sldId id="286" r:id="rId29"/>
    <p:sldId id="285" r:id="rId30"/>
    <p:sldId id="266" r:id="rId31"/>
    <p:sldId id="281" r:id="rId32"/>
    <p:sldId id="270" r:id="rId33"/>
    <p:sldId id="269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C9BE-9302-437C-9E0B-A40D072D289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BB23A-87F4-41DD-B624-577E0B3F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63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2d646d8b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2d646d8b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93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A61A-7CDF-4A31-8739-D6187CC292F7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F6F5-1507-4528-9826-C19A1D41265D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64EB-55C8-4E77-B5AD-F51E67448654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916C-4BB0-49C4-BCFB-078FD0135326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C5876-5422-4F39-8650-F33694C5FC3C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B4E6A-7488-4AD0-B754-431CD316C4F6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1DD2-2DB2-40D1-BFA6-EC9B155790A5}" type="datetime1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D66-0C85-478A-91E7-3549AF9DF8A8}" type="datetime1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F257-7890-42C4-9281-48A146179C9B}" type="datetime1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5DC1-8E6C-4E36-9EEF-7F14804F22F8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9290-2BC6-4039-AB22-24591E344492}" type="datetime1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CCFF"/>
            </a:gs>
            <a:gs pos="93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AD74-31A5-489F-861B-EAE0486D8C14}" type="datetime1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Asian Pacific American Heritage Month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9557-5A6F-4F51-A612-8C77D9C55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sian pacific heritage mon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63" y="1139303"/>
            <a:ext cx="9193795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6921" y="5622796"/>
            <a:ext cx="7651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Presented by: The </a:t>
            </a:r>
            <a:r>
              <a:rPr lang="en-US" sz="2400" dirty="0">
                <a:latin typeface="Century Gothic" panose="020B0502020202020204" pitchFamily="34" charset="0"/>
              </a:rPr>
              <a:t>O</a:t>
            </a:r>
            <a:r>
              <a:rPr lang="en-US" sz="2400" dirty="0" smtClean="0">
                <a:latin typeface="Century Gothic" panose="020B0502020202020204" pitchFamily="34" charset="0"/>
              </a:rPr>
              <a:t>ffice of Diversity and Inclusion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032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96" y="608446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1" dirty="0" smtClean="0">
                <a:latin typeface="Century Gothic" panose="020B0502020202020204" pitchFamily="34" charset="0"/>
              </a:rPr>
              <a:t>Joyce Chen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9418"/>
            <a:ext cx="10515601" cy="4597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1917-1994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Chinese-American </a:t>
            </a:r>
            <a:r>
              <a:rPr lang="en-US" dirty="0">
                <a:latin typeface="Century Gothic" panose="020B0502020202020204" pitchFamily="34" charset="0"/>
              </a:rPr>
              <a:t>Chef, Restaurateur, and Author</a:t>
            </a:r>
          </a:p>
          <a:p>
            <a:pPr marL="0" indent="0" algn="ctr" fontAlgn="base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Pioneer of bringing Northern Chinese Cuisine to the U.S.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8253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15" y="3348199"/>
            <a:ext cx="4296375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Kamala Harris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446415"/>
            <a:ext cx="10515601" cy="47305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1964-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First Asian-American U.S. Vice-President</a:t>
            </a:r>
          </a:p>
          <a:p>
            <a:pPr algn="ctr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8253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99" y="2771978"/>
            <a:ext cx="2481476" cy="32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1" dirty="0" err="1">
                <a:latin typeface="Century Gothic" panose="020B0502020202020204" pitchFamily="34" charset="0"/>
              </a:rPr>
              <a:t>Dalip</a:t>
            </a:r>
            <a:r>
              <a:rPr lang="en-US" b="1" dirty="0">
                <a:latin typeface="Century Gothic" panose="020B0502020202020204" pitchFamily="34" charset="0"/>
              </a:rPr>
              <a:t> Singh </a:t>
            </a:r>
            <a:r>
              <a:rPr lang="en-US" b="1" dirty="0" err="1">
                <a:latin typeface="Century Gothic" panose="020B0502020202020204" pitchFamily="34" charset="0"/>
              </a:rPr>
              <a:t>Saund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454727"/>
            <a:ext cx="10515601" cy="47222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1899-1973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</a:t>
            </a:r>
            <a:r>
              <a:rPr lang="en-US" baseline="30000" dirty="0" smtClean="0">
                <a:latin typeface="Century Gothic" panose="020B0502020202020204" pitchFamily="34" charset="0"/>
              </a:rPr>
              <a:t>st</a:t>
            </a:r>
            <a:r>
              <a:rPr lang="en-US" dirty="0" smtClean="0">
                <a:latin typeface="Century Gothic" panose="020B0502020202020204" pitchFamily="34" charset="0"/>
              </a:rPr>
              <a:t> Sikh-American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smtClean="0">
                <a:latin typeface="Century Gothic" panose="020B0502020202020204" pitchFamily="34" charset="0"/>
              </a:rPr>
              <a:t>1</a:t>
            </a:r>
            <a:r>
              <a:rPr lang="en-US" baseline="30000" dirty="0" smtClean="0">
                <a:latin typeface="Century Gothic" panose="020B0502020202020204" pitchFamily="34" charset="0"/>
              </a:rPr>
              <a:t>st</a:t>
            </a:r>
            <a:r>
              <a:rPr lang="en-US" dirty="0" smtClean="0">
                <a:latin typeface="Century Gothic" panose="020B0502020202020204" pitchFamily="34" charset="0"/>
              </a:rPr>
              <a:t> Asian-American</a:t>
            </a:r>
            <a:r>
              <a:rPr lang="en-US" dirty="0">
                <a:latin typeface="Century Gothic" panose="020B0502020202020204" pitchFamily="34" charset="0"/>
              </a:rPr>
              <a:t>, and </a:t>
            </a:r>
            <a:r>
              <a:rPr lang="en-US" dirty="0" smtClean="0">
                <a:latin typeface="Century Gothic" panose="020B0502020202020204" pitchFamily="34" charset="0"/>
              </a:rPr>
              <a:t>1</a:t>
            </a:r>
            <a:r>
              <a:rPr lang="en-US" baseline="30000" dirty="0" smtClean="0">
                <a:latin typeface="Century Gothic" panose="020B0502020202020204" pitchFamily="34" charset="0"/>
              </a:rPr>
              <a:t>st</a:t>
            </a:r>
            <a:r>
              <a:rPr lang="en-US" dirty="0" smtClean="0">
                <a:latin typeface="Century Gothic" panose="020B0502020202020204" pitchFamily="34" charset="0"/>
              </a:rPr>
              <a:t> Indian-American </a:t>
            </a:r>
            <a:r>
              <a:rPr lang="en-US" dirty="0">
                <a:latin typeface="Century Gothic" panose="020B0502020202020204" pitchFamily="34" charset="0"/>
              </a:rPr>
              <a:t>to be elected to the U.S. Congress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8253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75" y="3079875"/>
            <a:ext cx="3019846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Anna May Wong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12916"/>
            <a:ext cx="10515601" cy="466404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1905-1961</a:t>
            </a: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First Chinese-American Movie Star</a:t>
            </a:r>
          </a:p>
          <a:p>
            <a:pPr algn="ctr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8253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Google Doodle on Anna May Wong: why she is in focus nearly 10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43" y="3020864"/>
            <a:ext cx="5139633" cy="28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Chien-Shiung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atin typeface="Century Gothic" panose="020B0502020202020204" pitchFamily="34" charset="0"/>
              </a:rPr>
              <a:t>Wu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429789"/>
            <a:ext cx="10515601" cy="47471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1912-1997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Chinese-American Nuclear Physicist</a:t>
            </a: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Named the First Lady of Physics</a:t>
            </a:r>
          </a:p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1</a:t>
            </a:r>
            <a:r>
              <a:rPr lang="en-US" sz="2400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2400" dirty="0" smtClean="0">
                <a:latin typeface="Century Gothic" panose="020B0502020202020204" pitchFamily="34" charset="0"/>
              </a:rPr>
              <a:t> Female Faculty in Princeton Physics </a:t>
            </a:r>
            <a:r>
              <a:rPr lang="en-US" sz="2400" dirty="0" err="1" smtClean="0">
                <a:latin typeface="Century Gothic" panose="020B0502020202020204" pitchFamily="34" charset="0"/>
              </a:rPr>
              <a:t>Dept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Collaborated on Manhattan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8253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93" y="2508706"/>
            <a:ext cx="1988625" cy="351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1" dirty="0" smtClean="0">
                <a:latin typeface="Century Gothic" panose="020B0502020202020204" pitchFamily="34" charset="0"/>
              </a:rPr>
              <a:t>Philip Vera Cruz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9418"/>
            <a:ext cx="10515601" cy="45975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1904-1994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Filipino-American </a:t>
            </a:r>
            <a:r>
              <a:rPr lang="en-US" dirty="0">
                <a:latin typeface="Century Gothic" panose="020B0502020202020204" pitchFamily="34" charset="0"/>
              </a:rPr>
              <a:t>Labor Leader and Civil Rights Activist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8253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95" y="2814169"/>
            <a:ext cx="4344006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1" dirty="0">
                <a:latin typeface="Century Gothic" panose="020B0502020202020204" pitchFamily="34" charset="0"/>
              </a:rPr>
              <a:t>Yuji </a:t>
            </a:r>
            <a:r>
              <a:rPr lang="en-US" b="1" dirty="0" err="1">
                <a:latin typeface="Century Gothic" panose="020B0502020202020204" pitchFamily="34" charset="0"/>
              </a:rPr>
              <a:t>Ichioka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9418"/>
            <a:ext cx="10515601" cy="45975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1936-2002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Japanese-American </a:t>
            </a:r>
            <a:r>
              <a:rPr lang="en-US" dirty="0">
                <a:latin typeface="Century Gothic" panose="020B0502020202020204" pitchFamily="34" charset="0"/>
              </a:rPr>
              <a:t>Historian and Civil Rights Activist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8253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94" y="2869562"/>
            <a:ext cx="2538208" cy="33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Did you know 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The </a:t>
            </a:r>
            <a:r>
              <a:rPr lang="en-US" sz="2400" dirty="0" smtClean="0">
                <a:latin typeface="Century Gothic" panose="020B0502020202020204" pitchFamily="34" charset="0"/>
              </a:rPr>
              <a:t>people of Hawaii referred </a:t>
            </a:r>
            <a:r>
              <a:rPr lang="en-US" sz="2400" dirty="0">
                <a:latin typeface="Century Gothic" panose="020B0502020202020204" pitchFamily="34" charset="0"/>
              </a:rPr>
              <a:t>to surfing as </a:t>
            </a:r>
            <a:r>
              <a:rPr lang="en-US" sz="2400" i="1" dirty="0" err="1">
                <a:latin typeface="Century Gothic" panose="020B0502020202020204" pitchFamily="34" charset="0"/>
              </a:rPr>
              <a:t>he’enalu</a:t>
            </a:r>
            <a:r>
              <a:rPr lang="en-US" sz="2400" dirty="0">
                <a:latin typeface="Century Gothic" panose="020B0502020202020204" pitchFamily="34" charset="0"/>
              </a:rPr>
              <a:t>, which means “wave sliding.” For Hawaiians, surfing was a central part of their religion. Surfing not only encompassed deep spiritual links with the ocean, but it was also a way for ceremonial chiefs to assert their dominance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3532909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Image result for Duke Kahanamo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62" y="3465989"/>
            <a:ext cx="5100320" cy="28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96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1" dirty="0" err="1">
                <a:latin typeface="Century Gothic" panose="020B0502020202020204" pitchFamily="34" charset="0"/>
              </a:rPr>
              <a:t>Haing</a:t>
            </a:r>
            <a:r>
              <a:rPr lang="en-US" b="1" dirty="0">
                <a:latin typeface="Century Gothic" panose="020B0502020202020204" pitchFamily="34" charset="0"/>
              </a:rPr>
              <a:t> S. </a:t>
            </a:r>
            <a:r>
              <a:rPr lang="en-US" b="1" dirty="0" err="1">
                <a:latin typeface="Century Gothic" panose="020B0502020202020204" pitchFamily="34" charset="0"/>
              </a:rPr>
              <a:t>Ngor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579418"/>
            <a:ext cx="10515601" cy="45975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1940-1996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Cambodian-American </a:t>
            </a:r>
            <a:r>
              <a:rPr lang="en-US" dirty="0">
                <a:latin typeface="Century Gothic" panose="020B0502020202020204" pitchFamily="34" charset="0"/>
              </a:rPr>
              <a:t>Surgeon, Actor and </a:t>
            </a:r>
            <a:r>
              <a:rPr lang="en-US" dirty="0" smtClean="0">
                <a:latin typeface="Century Gothic" panose="020B0502020202020204" pitchFamily="34" charset="0"/>
              </a:rPr>
              <a:t>Author</a:t>
            </a:r>
          </a:p>
          <a:p>
            <a:pPr marL="0" indent="0" algn="ctr" fontAlgn="base">
              <a:buNone/>
            </a:pPr>
            <a:r>
              <a:rPr lang="en-US" dirty="0">
                <a:latin typeface="Century Gothic" panose="020B0502020202020204" pitchFamily="34" charset="0"/>
              </a:rPr>
              <a:t>O</a:t>
            </a:r>
            <a:r>
              <a:rPr lang="en-US" dirty="0" smtClean="0">
                <a:latin typeface="Century Gothic" panose="020B0502020202020204" pitchFamily="34" charset="0"/>
              </a:rPr>
              <a:t>nly </a:t>
            </a:r>
            <a:r>
              <a:rPr lang="en-US" dirty="0">
                <a:latin typeface="Century Gothic" panose="020B0502020202020204" pitchFamily="34" charset="0"/>
              </a:rPr>
              <a:t>actor of Asian descent to ever win an Academy Award for Best Supporting </a:t>
            </a:r>
            <a:r>
              <a:rPr lang="en-US" dirty="0" smtClean="0">
                <a:latin typeface="Century Gothic" panose="020B0502020202020204" pitchFamily="34" charset="0"/>
              </a:rPr>
              <a:t>Actor (The Killing Fields)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8253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38" y="3720713"/>
            <a:ext cx="2286319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530"/>
            <a:ext cx="10515600" cy="1325563"/>
          </a:xfrm>
        </p:spPr>
        <p:txBody>
          <a:bodyPr/>
          <a:lstStyle/>
          <a:p>
            <a:pPr algn="ctr" fontAlgn="base"/>
            <a:r>
              <a:rPr lang="en-US" b="1" dirty="0">
                <a:latin typeface="Century Gothic" panose="020B0502020202020204" pitchFamily="34" charset="0"/>
              </a:rPr>
              <a:t>I.M. Pei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821"/>
            <a:ext cx="10515601" cy="459754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1917-2019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Chinese-American Architect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8253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8" y="2811906"/>
            <a:ext cx="4772691" cy="3162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98" y="3202485"/>
            <a:ext cx="6677957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What is Asian Pacific American Heritage Month?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298"/>
            <a:ext cx="10515600" cy="4414665"/>
          </a:xfrm>
        </p:spPr>
        <p:txBody>
          <a:bodyPr>
            <a:normAutofit lnSpcReduction="10000"/>
          </a:bodyPr>
          <a:lstStyle/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Asian </a:t>
            </a:r>
            <a:r>
              <a:rPr lang="en-US" dirty="0">
                <a:latin typeface="Century Gothic" panose="020B0502020202020204" pitchFamily="34" charset="0"/>
              </a:rPr>
              <a:t>Pacific American Heritage Month became a national weekly observance in 1979, scheduled to coincide with anniversaries of the completion of the transcontinental railroad -- built largely by Chinese immigrants -- and the arrival of the first Japanese immigrants to the U.S.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In </a:t>
            </a:r>
            <a:r>
              <a:rPr lang="en-US" dirty="0">
                <a:latin typeface="Century Gothic" panose="020B0502020202020204" pitchFamily="34" charset="0"/>
              </a:rPr>
              <a:t>1992 the observance became a permanently designated month to </a:t>
            </a:r>
            <a:r>
              <a:rPr lang="en-US" dirty="0" smtClean="0">
                <a:latin typeface="Century Gothic" panose="020B0502020202020204" pitchFamily="34" charset="0"/>
              </a:rPr>
              <a:t>celebrate all Asian Pacific American </a:t>
            </a:r>
            <a:r>
              <a:rPr lang="en-US" dirty="0">
                <a:latin typeface="Century Gothic" panose="020B0502020202020204" pitchFamily="34" charset="0"/>
              </a:rPr>
              <a:t>communities.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92826" y="6492875"/>
            <a:ext cx="4114800" cy="365125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207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0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Did you know 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There are nearly 1,400 different languages spoken across Asia and the Pacific Islands?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99507" y="6492875"/>
            <a:ext cx="4114800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languages of 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" y="2843213"/>
            <a:ext cx="5476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a/aa/Pacific_Culture_Are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23" y="3026093"/>
            <a:ext cx="4379010" cy="28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59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Ellison </a:t>
            </a:r>
            <a:r>
              <a:rPr lang="en-US" b="1" dirty="0" err="1">
                <a:latin typeface="Century Gothic" panose="020B0502020202020204" pitchFamily="34" charset="0"/>
              </a:rPr>
              <a:t>Onizuka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3" y="1612669"/>
            <a:ext cx="11712632" cy="45642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1946-1986</a:t>
            </a: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First Asian-American, J</a:t>
            </a:r>
            <a:r>
              <a:rPr lang="en-US" dirty="0" smtClean="0">
                <a:latin typeface="Century Gothic" panose="020B0502020202020204" pitchFamily="34" charset="0"/>
              </a:rPr>
              <a:t>apanese-American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smtClean="0">
                <a:latin typeface="Century Gothic" panose="020B0502020202020204" pitchFamily="34" charset="0"/>
              </a:rPr>
              <a:t>and Hawaiian </a:t>
            </a:r>
            <a:r>
              <a:rPr lang="en-US" dirty="0">
                <a:latin typeface="Century Gothic" panose="020B0502020202020204" pitchFamily="34" charset="0"/>
              </a:rPr>
              <a:t>in 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4022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6" name="Picture 4" descr="Biography of Col. Ellison Onizuka, Challenger Astrona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28" y="2938232"/>
            <a:ext cx="5313822" cy="29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59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1" dirty="0" err="1">
                <a:latin typeface="Century Gothic" panose="020B0502020202020204" pitchFamily="34" charset="0"/>
              </a:rPr>
              <a:t>Kalpana</a:t>
            </a:r>
            <a:r>
              <a:rPr lang="en-US" b="1" dirty="0">
                <a:latin typeface="Century Gothic" panose="020B0502020202020204" pitchFamily="34" charset="0"/>
              </a:rPr>
              <a:t> Chawla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3" y="1612669"/>
            <a:ext cx="11712632" cy="45642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1961-2003</a:t>
            </a: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First Indian-American Woman in </a:t>
            </a:r>
            <a:r>
              <a:rPr lang="en-US" dirty="0">
                <a:latin typeface="Century Gothic" panose="020B0502020202020204" pitchFamily="34" charset="0"/>
              </a:rPr>
              <a:t>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4022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59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66" y="2851064"/>
            <a:ext cx="2822068" cy="36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Did you know 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02" y="1825625"/>
            <a:ext cx="10830098" cy="4351338"/>
          </a:xfrm>
        </p:spPr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2/3 of the workers who completed the transcontinental railroad were Chinese.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Without </a:t>
            </a:r>
            <a:r>
              <a:rPr lang="en-US" sz="2400" dirty="0">
                <a:latin typeface="Century Gothic" panose="020B0502020202020204" pitchFamily="34" charset="0"/>
              </a:rPr>
              <a:t>the efforts of the Chinese workers in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the building of America's railroads, </a:t>
            </a:r>
          </a:p>
          <a:p>
            <a:pPr marL="457200" lvl="1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our </a:t>
            </a:r>
            <a:r>
              <a:rPr lang="en-US" dirty="0">
                <a:latin typeface="Century Gothic" panose="020B0502020202020204" pitchFamily="34" charset="0"/>
              </a:rPr>
              <a:t>development and progress as a nation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would </a:t>
            </a:r>
            <a:r>
              <a:rPr lang="en-US" dirty="0">
                <a:latin typeface="Century Gothic" panose="020B0502020202020204" pitchFamily="34" charset="0"/>
              </a:rPr>
              <a:t>have been delayed by years.</a:t>
            </a:r>
            <a:endParaRPr lang="en-US" cap="all" dirty="0">
              <a:latin typeface="Century Gothic" panose="020B0502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41222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https://www.oakton.edu/user/4/billtong/chinaclass/history/railro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16" y="2943456"/>
            <a:ext cx="3784025" cy="32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64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1" dirty="0" smtClean="0">
                <a:latin typeface="Century Gothic" panose="020B0502020202020204" pitchFamily="34" charset="0"/>
              </a:rPr>
              <a:t>Duke </a:t>
            </a:r>
            <a:r>
              <a:rPr lang="en-US" b="1" dirty="0" err="1">
                <a:latin typeface="Century Gothic" panose="020B0502020202020204" pitchFamily="34" charset="0"/>
              </a:rPr>
              <a:t>Kahanamoku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331" y="1554691"/>
            <a:ext cx="690095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1890-1968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Native Hawaiian Olympic Gold Medalist, Surfer and Actor</a:t>
            </a: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8253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extraordinary surfing life of Duke Kahanamo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12" y="3079067"/>
            <a:ext cx="4157633" cy="28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9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Did you know ?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The U.S. territory of Guam is nearly 8,000 miles away from Washington D.C.. Making it further than: </a:t>
            </a:r>
          </a:p>
          <a:p>
            <a:pPr lvl="1"/>
            <a:endParaRPr lang="en-US" sz="20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Beijing, China (6,798 mi)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Delhi, India (7,472 mi)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Cape town, South Africa (7,894 mi)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</a:rPr>
              <a:t>Buenos Aires, Argentina (7,472 mi)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17178"/>
            <a:ext cx="3483033" cy="340822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2895"/>
            <a:ext cx="4903123" cy="35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589" y="6311900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54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Did you know?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476"/>
            <a:ext cx="10515600" cy="475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Century Gothic" panose="020B0502020202020204" pitchFamily="34" charset="0"/>
              </a:rPr>
              <a:t>Hawaiian Pidgin is a unique mixture of words, phrases, and </a:t>
            </a:r>
            <a:r>
              <a:rPr lang="en-US" sz="2400" dirty="0" smtClean="0">
                <a:latin typeface="Century Gothic" panose="020B0502020202020204" pitchFamily="34" charset="0"/>
              </a:rPr>
              <a:t>idioms drawn </a:t>
            </a:r>
            <a:r>
              <a:rPr lang="en-US" sz="2400" dirty="0">
                <a:latin typeface="Century Gothic" panose="020B0502020202020204" pitchFamily="34" charset="0"/>
              </a:rPr>
              <a:t>from the many languages and cultures </a:t>
            </a:r>
            <a:r>
              <a:rPr lang="en-US" sz="2400" dirty="0" smtClean="0">
                <a:latin typeface="Century Gothic" panose="020B0502020202020204" pitchFamily="34" charset="0"/>
              </a:rPr>
              <a:t>(</a:t>
            </a:r>
            <a:r>
              <a:rPr lang="en-US" sz="2400" dirty="0">
                <a:latin typeface="Century Gothic" panose="020B0502020202020204" pitchFamily="34" charset="0"/>
              </a:rPr>
              <a:t>e.g. Hawaiian, Japanese, Chinese, Filipino, and Portuguese) that make up Hawaii. Pidgin was developed when Native Hawaiians, immigrant laborers, and plantation owners needed to communicate with each other.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3507971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Image result for hawaii pla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38837"/>
            <a:ext cx="3650835" cy="27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59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Vijay </a:t>
            </a:r>
            <a:r>
              <a:rPr lang="en-US" b="1" dirty="0" err="1">
                <a:latin typeface="Century Gothic" panose="020B0502020202020204" pitchFamily="34" charset="0"/>
              </a:rPr>
              <a:t>Seshadri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1954-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First Indian-American to win a Pulitzer Prize for poetry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3754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Poetry can never lose its sheen, says Pulitzer Prize winner Vija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52" y="2614529"/>
            <a:ext cx="4989095" cy="37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Yo</a:t>
            </a:r>
            <a:r>
              <a:rPr lang="en-US" b="1" dirty="0">
                <a:latin typeface="Century Gothic" panose="020B0502020202020204" pitchFamily="34" charset="0"/>
              </a:rPr>
              <a:t>-</a:t>
            </a:r>
            <a:r>
              <a:rPr lang="en-US" b="1" dirty="0" smtClean="0">
                <a:latin typeface="Century Gothic" panose="020B0502020202020204" pitchFamily="34" charset="0"/>
              </a:rPr>
              <a:t>Yo Ma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1955-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Chinese-American </a:t>
            </a:r>
            <a:r>
              <a:rPr lang="en-US" dirty="0">
                <a:latin typeface="Century Gothic" panose="020B0502020202020204" pitchFamily="34" charset="0"/>
              </a:rPr>
              <a:t>Classical Musician and Performer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3754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Yo-Yo Ma | Hollywood Bo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0" y="2757321"/>
            <a:ext cx="3942600" cy="33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1" dirty="0">
                <a:latin typeface="Century Gothic" panose="020B0502020202020204" pitchFamily="34" charset="0"/>
              </a:rPr>
              <a:t>Tammy Duckworth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1968-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Thai-American </a:t>
            </a:r>
            <a:r>
              <a:rPr lang="en-US" sz="2000" dirty="0">
                <a:latin typeface="Century Gothic" panose="020B0502020202020204" pitchFamily="34" charset="0"/>
              </a:rPr>
              <a:t>Army </a:t>
            </a:r>
            <a:r>
              <a:rPr lang="en-US" sz="2000" dirty="0" smtClean="0">
                <a:latin typeface="Century Gothic" panose="020B0502020202020204" pitchFamily="34" charset="0"/>
              </a:rPr>
              <a:t>Veteran </a:t>
            </a:r>
            <a:r>
              <a:rPr lang="en-US" sz="2000" dirty="0">
                <a:latin typeface="Century Gothic" panose="020B0502020202020204" pitchFamily="34" charset="0"/>
              </a:rPr>
              <a:t>and U.S. </a:t>
            </a:r>
            <a:r>
              <a:rPr lang="en-US" sz="2000" dirty="0" smtClean="0">
                <a:latin typeface="Century Gothic" panose="020B0502020202020204" pitchFamily="34" charset="0"/>
              </a:rPr>
              <a:t>Senator</a:t>
            </a:r>
          </a:p>
          <a:p>
            <a:pPr marL="0" indent="0" algn="ctr" fontAlgn="base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1</a:t>
            </a:r>
            <a:r>
              <a:rPr lang="en-US" sz="2000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2000" dirty="0" smtClean="0">
                <a:latin typeface="Century Gothic" panose="020B0502020202020204" pitchFamily="34" charset="0"/>
              </a:rPr>
              <a:t> Thai-American </a:t>
            </a:r>
            <a:r>
              <a:rPr lang="en-US" sz="2000" dirty="0">
                <a:latin typeface="Century Gothic" panose="020B0502020202020204" pitchFamily="34" charset="0"/>
              </a:rPr>
              <a:t>woman elected to U.S. Congress, </a:t>
            </a:r>
            <a:r>
              <a:rPr lang="en-US" sz="2000" dirty="0" smtClean="0">
                <a:latin typeface="Century Gothic" panose="020B0502020202020204" pitchFamily="34" charset="0"/>
              </a:rPr>
              <a:t>1</a:t>
            </a:r>
            <a:r>
              <a:rPr lang="en-US" sz="2000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person born in Thailand to be elected to U.S. Congress, </a:t>
            </a:r>
            <a:r>
              <a:rPr lang="en-US" sz="2000" dirty="0" smtClean="0">
                <a:latin typeface="Century Gothic" panose="020B0502020202020204" pitchFamily="34" charset="0"/>
              </a:rPr>
              <a:t>1</a:t>
            </a:r>
            <a:r>
              <a:rPr lang="en-US" sz="2000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woman with a disability elected to U.S. Congress, </a:t>
            </a:r>
            <a:r>
              <a:rPr lang="en-US" sz="2000" dirty="0" smtClean="0">
                <a:latin typeface="Century Gothic" panose="020B0502020202020204" pitchFamily="34" charset="0"/>
              </a:rPr>
              <a:t>1</a:t>
            </a:r>
            <a:r>
              <a:rPr lang="en-US" sz="2000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female double amputee in the Senate, and </a:t>
            </a:r>
            <a:r>
              <a:rPr lang="en-US" sz="2000" dirty="0" smtClean="0">
                <a:latin typeface="Century Gothic" panose="020B0502020202020204" pitchFamily="34" charset="0"/>
              </a:rPr>
              <a:t>1</a:t>
            </a:r>
            <a:r>
              <a:rPr lang="en-US" sz="2000" baseline="30000" dirty="0" smtClean="0">
                <a:latin typeface="Century Gothic" panose="020B0502020202020204" pitchFamily="34" charset="0"/>
              </a:rPr>
              <a:t>st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U.S. senator to give birth while in office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637548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2" y="3513034"/>
            <a:ext cx="3712235" cy="297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What is Asian Pacific American Heritage Month?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 Asian/Pacific encompasses all of the Asian continent and the Pacific islands </a:t>
            </a:r>
            <a:r>
              <a:rPr lang="en-US" dirty="0" smtClean="0">
                <a:latin typeface="Century Gothic" panose="020B0502020202020204" pitchFamily="34" charset="0"/>
              </a:rPr>
              <a:t>of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Melanesia (New </a:t>
            </a:r>
            <a:r>
              <a:rPr lang="en-US" dirty="0">
                <a:latin typeface="Century Gothic" panose="020B0502020202020204" pitchFamily="34" charset="0"/>
              </a:rPr>
              <a:t>Guinea, New Caledonia, Vanuatu, Fiji and the Solomon </a:t>
            </a:r>
            <a:r>
              <a:rPr lang="en-US" dirty="0" smtClean="0">
                <a:latin typeface="Century Gothic" panose="020B0502020202020204" pitchFamily="34" charset="0"/>
              </a:rPr>
              <a:t>Islands)</a:t>
            </a:r>
          </a:p>
          <a:p>
            <a:pPr lvl="1"/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Micronesia </a:t>
            </a:r>
            <a:r>
              <a:rPr lang="en-US" dirty="0">
                <a:latin typeface="Century Gothic" panose="020B0502020202020204" pitchFamily="34" charset="0"/>
              </a:rPr>
              <a:t>(Marianas, Guam, Wake Island, Palau, Marshall Islands, Kiribati, Nauru and the Federated States of Micronesia)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Polynesia </a:t>
            </a:r>
            <a:r>
              <a:rPr lang="en-US" dirty="0">
                <a:latin typeface="Century Gothic" panose="020B0502020202020204" pitchFamily="34" charset="0"/>
              </a:rPr>
              <a:t>(New Zealand, Hawaiian Islands, </a:t>
            </a:r>
            <a:r>
              <a:rPr lang="en-US" dirty="0" err="1">
                <a:latin typeface="Century Gothic" panose="020B0502020202020204" pitchFamily="34" charset="0"/>
              </a:rPr>
              <a:t>Rotuma</a:t>
            </a:r>
            <a:r>
              <a:rPr lang="en-US" dirty="0">
                <a:latin typeface="Century Gothic" panose="020B0502020202020204" pitchFamily="34" charset="0"/>
              </a:rPr>
              <a:t>, Midway Islands, Samoa, American Samoa, Tonga, Tuvalu, Cook Islands, French Polynesia and Easter Island).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92826" y="6492875"/>
            <a:ext cx="4114800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Did you Know 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174"/>
            <a:ext cx="10259291" cy="1604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Disney’s “Moana” is the first film ever translated into the “Tahitian” language.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07971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Moana of Motunui and the Transformative Power of Humanizing Pedagog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82" y="3009207"/>
            <a:ext cx="65509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59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1568768"/>
          </a:xfrm>
        </p:spPr>
        <p:txBody>
          <a:bodyPr/>
          <a:lstStyle/>
          <a:p>
            <a:pPr algn="ctr" fontAlgn="base"/>
            <a:r>
              <a:rPr lang="en-US" b="1" dirty="0">
                <a:latin typeface="Century Gothic" panose="020B0502020202020204" pitchFamily="34" charset="0"/>
              </a:rPr>
              <a:t>Jerry Yang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4541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1968-</a:t>
            </a:r>
          </a:p>
          <a:p>
            <a:pPr marL="0" indent="0" algn="ctr" fontAlgn="base">
              <a:buNone/>
            </a:pPr>
            <a:r>
              <a:rPr lang="en-US" dirty="0">
                <a:latin typeface="Century Gothic" panose="020B0502020202020204" pitchFamily="34" charset="0"/>
              </a:rPr>
              <a:t>Taiwanese American Co-Founder of Yahoo! and Tech Investor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45539"/>
            <a:ext cx="3516284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59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29" y="2701692"/>
            <a:ext cx="4820323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Century Gothic" panose="020B0502020202020204" pitchFamily="34" charset="0"/>
              </a:rPr>
              <a:t>Awkwafina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1988-</a:t>
            </a: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First Asian-American to Win Best Actress at Golden Globes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45539"/>
            <a:ext cx="3516284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148" name="Picture 4" descr="Awkwafina making Globes history with her priz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16" y="2973388"/>
            <a:ext cx="5007768" cy="33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59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Mohini</a:t>
            </a:r>
            <a:r>
              <a:rPr lang="en-US" b="1" dirty="0">
                <a:latin typeface="Century Gothic" panose="020B0502020202020204" pitchFamily="34" charset="0"/>
              </a:rPr>
              <a:t> Bhardwaj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982"/>
            <a:ext cx="10515600" cy="45559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1978-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First Indian-American </a:t>
            </a:r>
            <a:r>
              <a:rPr lang="en-US" dirty="0">
                <a:latin typeface="Century Gothic" panose="020B0502020202020204" pitchFamily="34" charset="0"/>
              </a:rPr>
              <a:t>Olympic medalist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492875"/>
            <a:ext cx="3649287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UCLA Alumna Mohini Bhardwaj to be Inducted into USAG Hall of Fam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78" y="2747184"/>
            <a:ext cx="5787044" cy="32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59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Naomi </a:t>
            </a:r>
            <a:r>
              <a:rPr lang="en-US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Uemura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1941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 </a:t>
            </a:r>
            <a:r>
              <a:rPr lang="en-US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–1984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Uemura</a:t>
            </a:r>
            <a:r>
              <a:rPr lang="en-US" dirty="0"/>
              <a:t> was the first person in history to reach the North Pole alone. </a:t>
            </a:r>
            <a:r>
              <a:rPr lang="en-US" dirty="0" err="1" smtClean="0"/>
              <a:t>Uemura</a:t>
            </a:r>
            <a:r>
              <a:rPr lang="en-US" dirty="0" smtClean="0"/>
              <a:t> </a:t>
            </a:r>
            <a:r>
              <a:rPr lang="en-US" dirty="0"/>
              <a:t>was also the first man to climb Mount McKinley solo in 1970 and the first Japanese man to climb Mount Everest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Asian Pacific American Heritage Month 2021</a:t>
            </a:r>
            <a:endParaRPr lang="en-US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2320" y="1651611"/>
            <a:ext cx="3140594" cy="45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66333" y="3249233"/>
            <a:ext cx="11705200" cy="1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865567" y="3289167"/>
            <a:ext cx="0" cy="4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3"/>
          <p:cNvSpPr txBox="1"/>
          <p:nvPr/>
        </p:nvSpPr>
        <p:spPr>
          <a:xfrm>
            <a:off x="319600" y="3808701"/>
            <a:ext cx="1438000" cy="20928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/>
              <a:t>1763- First Filipinos arrive in America</a:t>
            </a:r>
            <a:endParaRPr sz="2400"/>
          </a:p>
        </p:txBody>
      </p:sp>
      <p:cxnSp>
        <p:nvCxnSpPr>
          <p:cNvPr id="57" name="Google Shape;57;p13"/>
          <p:cNvCxnSpPr/>
          <p:nvPr/>
        </p:nvCxnSpPr>
        <p:spPr>
          <a:xfrm rot="10800000">
            <a:off x="1851000" y="2889500"/>
            <a:ext cx="0" cy="34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3"/>
          <p:cNvSpPr txBox="1"/>
          <p:nvPr/>
        </p:nvSpPr>
        <p:spPr>
          <a:xfrm>
            <a:off x="312933" y="796660"/>
            <a:ext cx="1744400" cy="20928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1790- First Asian Indians arrive in America</a:t>
            </a:r>
            <a:endParaRPr sz="2400" dirty="0"/>
          </a:p>
        </p:txBody>
      </p:sp>
      <p:cxnSp>
        <p:nvCxnSpPr>
          <p:cNvPr id="59" name="Google Shape;59;p13"/>
          <p:cNvCxnSpPr/>
          <p:nvPr/>
        </p:nvCxnSpPr>
        <p:spPr>
          <a:xfrm>
            <a:off x="3515600" y="3302451"/>
            <a:ext cx="0" cy="41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2690000" y="3808701"/>
            <a:ext cx="1651200" cy="17235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/>
              <a:t>1843- First Japanese arrive in America</a:t>
            </a:r>
            <a:endParaRPr sz="2400"/>
          </a:p>
        </p:txBody>
      </p:sp>
      <p:cxnSp>
        <p:nvCxnSpPr>
          <p:cNvPr id="61" name="Google Shape;61;p13"/>
          <p:cNvCxnSpPr/>
          <p:nvPr/>
        </p:nvCxnSpPr>
        <p:spPr>
          <a:xfrm>
            <a:off x="5077067" y="3302451"/>
            <a:ext cx="0" cy="41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4474333" y="3808534"/>
            <a:ext cx="2010800" cy="246217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/>
              <a:t>1865- Chinese immigrants begin working on transcontinental railroad</a:t>
            </a:r>
            <a:endParaRPr sz="2400"/>
          </a:p>
        </p:txBody>
      </p:sp>
      <p:cxnSp>
        <p:nvCxnSpPr>
          <p:cNvPr id="63" name="Google Shape;63;p13"/>
          <p:cNvCxnSpPr/>
          <p:nvPr/>
        </p:nvCxnSpPr>
        <p:spPr>
          <a:xfrm>
            <a:off x="2929667" y="2849617"/>
            <a:ext cx="0" cy="41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3"/>
          <p:cNvSpPr txBox="1"/>
          <p:nvPr/>
        </p:nvSpPr>
        <p:spPr>
          <a:xfrm>
            <a:off x="2210601" y="756761"/>
            <a:ext cx="1651200" cy="20928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1830- First record of Chinese immigrants in America</a:t>
            </a:r>
            <a:endParaRPr sz="2400" dirty="0"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l="3415" r="26443"/>
          <a:stretch/>
        </p:blipFill>
        <p:spPr>
          <a:xfrm>
            <a:off x="4234600" y="1002167"/>
            <a:ext cx="2663333" cy="213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3"/>
          <p:cNvCxnSpPr/>
          <p:nvPr/>
        </p:nvCxnSpPr>
        <p:spPr>
          <a:xfrm rot="10800000">
            <a:off x="8695667" y="2796433"/>
            <a:ext cx="0" cy="45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3"/>
          <p:cNvSpPr txBox="1"/>
          <p:nvPr/>
        </p:nvSpPr>
        <p:spPr>
          <a:xfrm>
            <a:off x="7497267" y="334261"/>
            <a:ext cx="2396800" cy="246217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1934- Nisei Week founded- Japanese- American celebration of culture</a:t>
            </a:r>
            <a:endParaRPr sz="2400" dirty="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2815" y="3302467"/>
            <a:ext cx="3796687" cy="284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7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4"/>
          <p:cNvCxnSpPr/>
          <p:nvPr/>
        </p:nvCxnSpPr>
        <p:spPr>
          <a:xfrm>
            <a:off x="253000" y="3235900"/>
            <a:ext cx="11625200" cy="2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74" name="Google Shape;74;p14"/>
          <p:cNvCxnSpPr/>
          <p:nvPr/>
        </p:nvCxnSpPr>
        <p:spPr>
          <a:xfrm>
            <a:off x="545967" y="3262533"/>
            <a:ext cx="0" cy="39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4"/>
          <p:cNvSpPr txBox="1"/>
          <p:nvPr/>
        </p:nvSpPr>
        <p:spPr>
          <a:xfrm>
            <a:off x="292967" y="3702001"/>
            <a:ext cx="2410400" cy="283150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/>
              <a:t>1941- Japanese internment camps established as a result of the attack on Pearl Harbor </a:t>
            </a:r>
            <a:endParaRPr sz="2400"/>
          </a:p>
        </p:txBody>
      </p:sp>
      <p:cxnSp>
        <p:nvCxnSpPr>
          <p:cNvPr id="76" name="Google Shape;76;p14"/>
          <p:cNvCxnSpPr/>
          <p:nvPr/>
        </p:nvCxnSpPr>
        <p:spPr>
          <a:xfrm rot="10800000">
            <a:off x="1611300" y="2863000"/>
            <a:ext cx="0" cy="35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4"/>
          <p:cNvSpPr txBox="1"/>
          <p:nvPr/>
        </p:nvSpPr>
        <p:spPr>
          <a:xfrm>
            <a:off x="612767" y="756860"/>
            <a:ext cx="2263600" cy="20928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1956- Dalip Singh Saund, first Asian Indian elected to congress</a:t>
            </a:r>
            <a:endParaRPr sz="2400" dirty="0"/>
          </a:p>
        </p:txBody>
      </p:sp>
      <p:cxnSp>
        <p:nvCxnSpPr>
          <p:cNvPr id="78" name="Google Shape;78;p14"/>
          <p:cNvCxnSpPr/>
          <p:nvPr/>
        </p:nvCxnSpPr>
        <p:spPr>
          <a:xfrm rot="10800000">
            <a:off x="3355867" y="2902833"/>
            <a:ext cx="13200" cy="34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4"/>
          <p:cNvSpPr txBox="1"/>
          <p:nvPr/>
        </p:nvSpPr>
        <p:spPr>
          <a:xfrm>
            <a:off x="2929901" y="800080"/>
            <a:ext cx="2503600" cy="20928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1968- Hart-Cellar Act- Granted the right for Asians to immigrate to America</a:t>
            </a:r>
            <a:endParaRPr sz="2400" dirty="0"/>
          </a:p>
        </p:txBody>
      </p:sp>
      <p:cxnSp>
        <p:nvCxnSpPr>
          <p:cNvPr id="80" name="Google Shape;80;p14"/>
          <p:cNvCxnSpPr>
            <a:endCxn id="81" idx="0"/>
          </p:cNvCxnSpPr>
          <p:nvPr/>
        </p:nvCxnSpPr>
        <p:spPr>
          <a:xfrm>
            <a:off x="4034900" y="3275967"/>
            <a:ext cx="0" cy="31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4"/>
          <p:cNvSpPr txBox="1"/>
          <p:nvPr/>
        </p:nvSpPr>
        <p:spPr>
          <a:xfrm>
            <a:off x="2876367" y="5871467"/>
            <a:ext cx="3582000" cy="9848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/>
              <a:t>Bruce Lee becomes first Asian Hollywood star</a:t>
            </a:r>
            <a:endParaRPr sz="2400"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l="22275" r="31936"/>
          <a:stretch/>
        </p:blipFill>
        <p:spPr>
          <a:xfrm>
            <a:off x="4713967" y="3648900"/>
            <a:ext cx="1744467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l="17663" t="6141" r="10445" b="8671"/>
          <a:stretch/>
        </p:blipFill>
        <p:spPr>
          <a:xfrm>
            <a:off x="2876367" y="4248631"/>
            <a:ext cx="1837600" cy="162283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3542100" y="3595168"/>
            <a:ext cx="985600" cy="61551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/>
              <a:t>1973</a:t>
            </a:r>
            <a:endParaRPr sz="2400"/>
          </a:p>
        </p:txBody>
      </p:sp>
      <p:cxnSp>
        <p:nvCxnSpPr>
          <p:cNvPr id="85" name="Google Shape;85;p14"/>
          <p:cNvCxnSpPr/>
          <p:nvPr/>
        </p:nvCxnSpPr>
        <p:spPr>
          <a:xfrm rot="10800000">
            <a:off x="6245433" y="2943100"/>
            <a:ext cx="0" cy="29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4"/>
          <p:cNvSpPr txBox="1"/>
          <p:nvPr/>
        </p:nvSpPr>
        <p:spPr>
          <a:xfrm>
            <a:off x="5479933" y="480928"/>
            <a:ext cx="1984000" cy="246217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1990- Asian Pacific American Heritage Month established</a:t>
            </a:r>
            <a:endParaRPr sz="2400" dirty="0"/>
          </a:p>
        </p:txBody>
      </p:sp>
      <p:cxnSp>
        <p:nvCxnSpPr>
          <p:cNvPr id="87" name="Google Shape;87;p14"/>
          <p:cNvCxnSpPr/>
          <p:nvPr/>
        </p:nvCxnSpPr>
        <p:spPr>
          <a:xfrm>
            <a:off x="9761000" y="3275867"/>
            <a:ext cx="13200" cy="35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14"/>
          <p:cNvSpPr txBox="1"/>
          <p:nvPr/>
        </p:nvSpPr>
        <p:spPr>
          <a:xfrm>
            <a:off x="8855467" y="3648634"/>
            <a:ext cx="2410400" cy="172350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/>
              <a:t>2018- Crazy Rich Asians tops charts with all Asian cast</a:t>
            </a:r>
            <a:endParaRPr sz="2400"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4801" y="3648900"/>
            <a:ext cx="1990633" cy="29534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4"/>
          <p:cNvCxnSpPr/>
          <p:nvPr/>
        </p:nvCxnSpPr>
        <p:spPr>
          <a:xfrm rot="10800000">
            <a:off x="10999433" y="2849900"/>
            <a:ext cx="0" cy="38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4"/>
          <p:cNvSpPr txBox="1"/>
          <p:nvPr/>
        </p:nvSpPr>
        <p:spPr>
          <a:xfrm>
            <a:off x="10007267" y="387528"/>
            <a:ext cx="2050800" cy="246217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dirty="0"/>
              <a:t>2020- Kamala Harris is elected as Vice President of the United States</a:t>
            </a:r>
            <a:endParaRPr sz="2400" dirty="0"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0200" y="219601"/>
            <a:ext cx="2050800" cy="2882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40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Did you know?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63910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More than 50% of all Asian Americans live in just three states: </a:t>
            </a:r>
            <a:r>
              <a:rPr lang="en-US" sz="2400" i="1" dirty="0" smtClean="0">
                <a:latin typeface="Century Gothic" panose="020B0502020202020204" pitchFamily="34" charset="0"/>
              </a:rPr>
              <a:t>California, New York, and Hawaii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More </a:t>
            </a:r>
            <a:r>
              <a:rPr lang="en-US" sz="2400" dirty="0">
                <a:latin typeface="Century Gothic" panose="020B0502020202020204" pitchFamily="34" charset="0"/>
              </a:rPr>
              <a:t>than half of all </a:t>
            </a:r>
            <a:r>
              <a:rPr lang="en-US" sz="2400" dirty="0" smtClean="0">
                <a:latin typeface="Century Gothic" panose="020B0502020202020204" pitchFamily="34" charset="0"/>
              </a:rPr>
              <a:t>American Pacific </a:t>
            </a:r>
            <a:r>
              <a:rPr lang="en-US" sz="2400" dirty="0">
                <a:latin typeface="Century Gothic" panose="020B0502020202020204" pitchFamily="34" charset="0"/>
              </a:rPr>
              <a:t>Islanders live in two states: </a:t>
            </a:r>
            <a:r>
              <a:rPr lang="en-US" sz="2400" i="1" dirty="0" smtClean="0">
                <a:latin typeface="Century Gothic" panose="020B0502020202020204" pitchFamily="34" charset="0"/>
              </a:rPr>
              <a:t>Hawaii and California.</a:t>
            </a:r>
            <a:endParaRPr lang="en-US" sz="2400" i="1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92826" y="6492875"/>
            <a:ext cx="4114800" cy="365125"/>
          </a:xfrm>
        </p:spPr>
        <p:txBody>
          <a:bodyPr/>
          <a:lstStyle/>
          <a:p>
            <a:r>
              <a:rPr lang="en-US" smtClean="0">
                <a:latin typeface="Century Gothic" panose="020B0502020202020204" pitchFamily="34" charset="0"/>
              </a:rPr>
              <a:t>Asian Pacific American Heritage Month 2021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s://asiasociety.org/sites/default/files/styles/1200w/public/A/apam_header_0.jpg?itok=FLsKjWV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74" y="3609523"/>
            <a:ext cx="3851159" cy="25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enn medicine princeto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73" y="6264401"/>
            <a:ext cx="2167927" cy="5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Asian Pacific American Contributions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82" y="1690689"/>
            <a:ext cx="8005618" cy="5030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Cuisine</a:t>
            </a:r>
          </a:p>
          <a:p>
            <a:r>
              <a:rPr lang="en-US" dirty="0" smtClean="0"/>
              <a:t>Popularity of Asian cuisine in United States dates back to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  <a:p>
            <a:r>
              <a:rPr lang="en-US" dirty="0" smtClean="0"/>
              <a:t>Several of the largest restaurant chains in the US include P.F. Chang’s, Panda Express and others, as well family-owned restaurants came to be integral neighborhood favorites places to get sushi, pho, Thai or Indian meals</a:t>
            </a:r>
          </a:p>
          <a:p>
            <a:r>
              <a:rPr lang="en-US" dirty="0" smtClean="0"/>
              <a:t>Asian American chefs have been featured on multiple food series such as Iron Chef, Master Chef, and others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Asian Pacific American Heritage Month 2021</a:t>
            </a:r>
            <a:endParaRPr lang="en-US" dirty="0"/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247804"/>
            <a:ext cx="3665773" cy="22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55033" y="4156364"/>
            <a:ext cx="3848791" cy="24754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Asian Pacific American </a:t>
            </a:r>
            <a:r>
              <a:rPr lang="en-US" b="1" dirty="0" smtClean="0">
                <a:latin typeface="Century Gothic" panose="020B0502020202020204" pitchFamily="34" charset="0"/>
              </a:rPr>
              <a:t>Contributions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25111"/>
            <a:ext cx="10854446" cy="37955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dirty="0" smtClean="0">
                <a:latin typeface="Century Gothic" panose="020B0502020202020204" pitchFamily="34" charset="0"/>
              </a:rPr>
              <a:t>Wellness</a:t>
            </a:r>
          </a:p>
          <a:p>
            <a:pPr marL="0" indent="0" algn="ctr">
              <a:buNone/>
            </a:pPr>
            <a:endParaRPr lang="en-US" sz="2600" b="1" i="1" dirty="0" smtClean="0">
              <a:latin typeface="Century Gothic" panose="020B0502020202020204" pitchFamily="34" charset="0"/>
            </a:endParaRPr>
          </a:p>
          <a:p>
            <a:r>
              <a:rPr lang="en-US" sz="2600" dirty="0" smtClean="0">
                <a:latin typeface="Century Gothic" panose="020B0502020202020204" pitchFamily="34" charset="0"/>
              </a:rPr>
              <a:t>Many Americans benefit daily from practicing meditation, yoga, tai chi and other forms of wellness practices and exercises</a:t>
            </a:r>
          </a:p>
          <a:p>
            <a:r>
              <a:rPr lang="en-US" sz="2600" dirty="0" smtClean="0">
                <a:latin typeface="Century Gothic" panose="020B0502020202020204" pitchFamily="34" charset="0"/>
              </a:rPr>
              <a:t>Acupuncture, reflexology and herbalism are essential healing elements in many peoples lives</a:t>
            </a:r>
          </a:p>
          <a:p>
            <a:r>
              <a:rPr lang="en-US" sz="2600" dirty="0" err="1" smtClean="0">
                <a:latin typeface="Century Gothic" panose="020B0502020202020204" pitchFamily="34" charset="0"/>
              </a:rPr>
              <a:t>Ayurvedic</a:t>
            </a:r>
            <a:r>
              <a:rPr lang="en-US" sz="2600" dirty="0" smtClean="0">
                <a:latin typeface="Century Gothic" panose="020B0502020202020204" pitchFamily="34" charset="0"/>
              </a:rPr>
              <a:t> medicine has gained popularity and offers many benefits as a chosen lifestyle or as a natural therapy</a:t>
            </a:r>
          </a:p>
          <a:p>
            <a:r>
              <a:rPr lang="en-US" sz="2600" dirty="0" smtClean="0">
                <a:latin typeface="Century Gothic" panose="020B0502020202020204" pitchFamily="34" charset="0"/>
              </a:rPr>
              <a:t>Mindfulness practice has been integrated in many people’s lives as well as psychotherapy modalities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Asian Pacific American Heritage Month 2021</a:t>
            </a:r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227" y="4741897"/>
            <a:ext cx="3376420" cy="18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39225" y="4658627"/>
            <a:ext cx="3542097" cy="20628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Asian Pacific American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Arts and Entrainment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Bollywood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Manga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Anime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Origami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Calligraphy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K-Pop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Feng Chui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Martial Arts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Kabuki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 smtClean="0"/>
              <a:t>Asian Pacific American Heritage Month 2021</a:t>
            </a:r>
            <a:endParaRPr lang="en-US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7047" y="2630589"/>
            <a:ext cx="4386753" cy="274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2600" y="2476500"/>
            <a:ext cx="4648200" cy="30353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1269</Words>
  <Application>Microsoft Office PowerPoint</Application>
  <PresentationFormat>Widescreen</PresentationFormat>
  <Paragraphs>171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Office Theme</vt:lpstr>
      <vt:lpstr>PowerPoint Presentation</vt:lpstr>
      <vt:lpstr>What is Asian Pacific American Heritage Month?</vt:lpstr>
      <vt:lpstr>What is Asian Pacific American Heritage Month?</vt:lpstr>
      <vt:lpstr>PowerPoint Presentation</vt:lpstr>
      <vt:lpstr>PowerPoint Presentation</vt:lpstr>
      <vt:lpstr>Did you know?</vt:lpstr>
      <vt:lpstr>Asian Pacific American Contributions</vt:lpstr>
      <vt:lpstr>Asian Pacific American Contributions</vt:lpstr>
      <vt:lpstr>Asian Pacific American Contributions</vt:lpstr>
      <vt:lpstr>Joyce Chen</vt:lpstr>
      <vt:lpstr>Kamala Harris</vt:lpstr>
      <vt:lpstr>Dalip Singh Saund</vt:lpstr>
      <vt:lpstr>Anna May Wong</vt:lpstr>
      <vt:lpstr>Chien-Shiung Wu</vt:lpstr>
      <vt:lpstr>Philip Vera Cruz</vt:lpstr>
      <vt:lpstr>Yuji Ichioka</vt:lpstr>
      <vt:lpstr>Did you know ?</vt:lpstr>
      <vt:lpstr>Haing S. Ngor</vt:lpstr>
      <vt:lpstr>I.M. Pei</vt:lpstr>
      <vt:lpstr>Did you know ?</vt:lpstr>
      <vt:lpstr>Ellison Onizuka</vt:lpstr>
      <vt:lpstr>Kalpana Chawla</vt:lpstr>
      <vt:lpstr>Did you know ?</vt:lpstr>
      <vt:lpstr>Duke Kahanamoku</vt:lpstr>
      <vt:lpstr>Did you know ? </vt:lpstr>
      <vt:lpstr>Did you know?</vt:lpstr>
      <vt:lpstr>Vijay Seshadri</vt:lpstr>
      <vt:lpstr>Yo-Yo Ma</vt:lpstr>
      <vt:lpstr>Tammy Duckworth</vt:lpstr>
      <vt:lpstr>Did you Know ?</vt:lpstr>
      <vt:lpstr>Jerry Yang</vt:lpstr>
      <vt:lpstr>Awkwafina</vt:lpstr>
      <vt:lpstr>Mohini Bhardwaj</vt:lpstr>
      <vt:lpstr>Naomi Uemura 1941 –1984</vt:lpstr>
    </vt:vector>
  </TitlesOfParts>
  <Company>Penn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bonner, kyle</dc:creator>
  <cp:lastModifiedBy>Andujar, Ronald C</cp:lastModifiedBy>
  <cp:revision>64</cp:revision>
  <dcterms:created xsi:type="dcterms:W3CDTF">2019-05-07T19:59:44Z</dcterms:created>
  <dcterms:modified xsi:type="dcterms:W3CDTF">2021-05-10T17:51:36Z</dcterms:modified>
</cp:coreProperties>
</file>